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9" r:id="rId2"/>
    <p:sldId id="370" r:id="rId3"/>
    <p:sldId id="315" r:id="rId4"/>
    <p:sldId id="372" r:id="rId5"/>
    <p:sldId id="307" r:id="rId6"/>
    <p:sldId id="311" r:id="rId7"/>
    <p:sldId id="373" r:id="rId8"/>
    <p:sldId id="377" r:id="rId9"/>
    <p:sldId id="374" r:id="rId10"/>
    <p:sldId id="378" r:id="rId11"/>
    <p:sldId id="32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84" autoAdjust="0"/>
  </p:normalViewPr>
  <p:slideViewPr>
    <p:cSldViewPr>
      <p:cViewPr>
        <p:scale>
          <a:sx n="91" d="100"/>
          <a:sy n="91" d="100"/>
        </p:scale>
        <p:origin x="-121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37A3-6C61-445E-A254-847ABF07E156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16C6-F6B1-4815-B00E-DA44ECD7D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1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PPT Cover Graphic_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38275"/>
          </a:xfrm>
          <a:prstGeom prst="rect">
            <a:avLst/>
          </a:prstGeom>
        </p:spPr>
      </p:pic>
      <p:sp>
        <p:nvSpPr>
          <p:cNvPr id="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352800"/>
            <a:ext cx="7772400" cy="762000"/>
          </a:xfrm>
        </p:spPr>
        <p:txBody>
          <a:bodyPr/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Presenter’s Name   |   Date of Presentation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142999"/>
          </a:xfrm>
        </p:spPr>
        <p:txBody>
          <a:bodyPr/>
          <a:lstStyle>
            <a:lvl1pPr algn="ctr">
              <a:defRPr sz="4200">
                <a:latin typeface="Boton Std Regular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Trade Gothic LT Std C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1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914400"/>
            <a:ext cx="83820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90538" y="6400800"/>
            <a:ext cx="8196262" cy="30638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charset="0"/>
              </a:rPr>
              <a:t>CIPA Update  </a:t>
            </a:r>
            <a:r>
              <a:rPr lang="en-US" sz="1200">
                <a:solidFill>
                  <a:schemeClr val="bg1"/>
                </a:solidFill>
                <a:latin typeface="Calibri" charset="0"/>
              </a:rPr>
              <a:t>I  2011 Schools &amp; Libraries Fall Applicant Trainings               			            </a:t>
            </a:r>
            <a:fld id="{21896BB5-77AA-164B-A711-3E25B547CFEB}" type="slidenum">
              <a:rPr lang="en-US" sz="1200">
                <a:solidFill>
                  <a:schemeClr val="bg1"/>
                </a:solidFill>
                <a:latin typeface="Calibri" charset="0"/>
              </a:rPr>
              <a:pPr eaLnBrk="1" hangingPunct="1"/>
              <a:t>‹#›</a:t>
            </a:fld>
            <a:endParaRPr lang="en-US" sz="1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70C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029200" y="381000"/>
            <a:ext cx="36576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9602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8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0" i="0" cap="all">
                <a:latin typeface="Boton Std Medium"/>
                <a:cs typeface="Boton Std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7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3000"/>
            <a:ext cx="3886200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143000"/>
            <a:ext cx="3887726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8877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7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2819400" cy="685800"/>
          </a:xfrm>
        </p:spPr>
        <p:txBody>
          <a:bodyPr anchor="b"/>
          <a:lstStyle>
            <a:lvl1pPr algn="l">
              <a:defRPr sz="2000" b="0" i="0">
                <a:latin typeface="Boton Std Medium"/>
                <a:cs typeface="Boton Std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790748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676400"/>
            <a:ext cx="2819400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1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>
                <a:latin typeface="Boton Std Medium"/>
                <a:cs typeface="Boton Std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Footer_SR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016752"/>
            <a:ext cx="9144000" cy="841248"/>
          </a:xfrm>
          <a:prstGeom prst="rect">
            <a:avLst/>
          </a:prstGeom>
        </p:spPr>
      </p:pic>
      <p:pic>
        <p:nvPicPr>
          <p:cNvPr id="14" name="Picture 13" descr="PPT_Transform_SR0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374392"/>
            <a:ext cx="999744" cy="4255008"/>
          </a:xfrm>
          <a:prstGeom prst="rect">
            <a:avLst/>
          </a:prstGeom>
        </p:spPr>
      </p:pic>
      <p:pic>
        <p:nvPicPr>
          <p:cNvPr id="12" name="Picture 11" descr="PPT_Header_SR02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744" y="1146048"/>
            <a:ext cx="7687056" cy="487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1" y="6488905"/>
            <a:ext cx="583408" cy="34442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Boton Std Medium"/>
                <a:cs typeface="Boton Std Medium"/>
              </a:defRPr>
            </a:lvl1pPr>
          </a:lstStyle>
          <a:p>
            <a:fld id="{6A4E107C-2C65-4059-934C-C266C7DE3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9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accent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00000"/>
        <a:buFont typeface="Wingdings 3" pitchFamily="18" charset="2"/>
        <a:buChar char=""/>
        <a:defRPr lang="en-US" sz="2000" kern="1200" dirty="0" smtClean="0">
          <a:solidFill>
            <a:schemeClr val="accent2">
              <a:lumMod val="75000"/>
            </a:schemeClr>
          </a:solidFill>
          <a:latin typeface="Trade Gothic LT Std C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accent6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Rex Miller, CFO</a:t>
            </a:r>
          </a:p>
          <a:p>
            <a:r>
              <a:rPr lang="en-US" dirty="0" smtClean="0"/>
              <a:t>Education Networks of America, Inc.</a:t>
            </a:r>
          </a:p>
          <a:p>
            <a:r>
              <a:rPr lang="en-US" dirty="0" smtClean="0"/>
              <a:t>May 20, 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Status Report on Ongoing Reforms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E-Rate Program – Vendor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Goal 3 – Making E-Rate Fast Simple and Efficient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Most reform changes were to implement other program </a:t>
            </a:r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Much of the gains for Goal 3 are expected in future years</a:t>
            </a:r>
          </a:p>
          <a:p>
            <a:pPr lvl="2"/>
            <a:r>
              <a:rPr lang="en-US" dirty="0" smtClean="0"/>
              <a:t>Multi-year 471s, BEAR payment simplification, etc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During the recent filing window, dramatic changes led to significant increases in average time to complete forms</a:t>
            </a:r>
          </a:p>
          <a:p>
            <a:pPr lvl="2"/>
            <a:r>
              <a:rPr lang="en-US" dirty="0" smtClean="0"/>
              <a:t>Days not hours to complete</a:t>
            </a:r>
          </a:p>
          <a:p>
            <a:pPr lvl="2"/>
            <a:r>
              <a:rPr lang="en-US" dirty="0" smtClean="0"/>
              <a:t>We expect deadline waiver requests will be much larger than previous years</a:t>
            </a:r>
          </a:p>
          <a:p>
            <a:pPr lvl="2"/>
            <a:r>
              <a:rPr lang="en-US" dirty="0" smtClean="0"/>
              <a:t>Applicant behavior (and consultant behavior) seems to be a major cause for issues – USAC systems seemed to function better than in prior years – despite being all new</a:t>
            </a:r>
          </a:p>
          <a:p>
            <a:pPr lvl="2"/>
            <a:r>
              <a:rPr lang="en-US" dirty="0" smtClean="0"/>
              <a:t>Will experience with new forms increase efficiency in future years?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Document Retention</a:t>
            </a:r>
          </a:p>
          <a:p>
            <a:pPr lvl="2"/>
            <a:r>
              <a:rPr lang="en-US" dirty="0" smtClean="0"/>
              <a:t>The increase to ten years will likely create many additional hardships on applicants</a:t>
            </a:r>
          </a:p>
          <a:p>
            <a:pPr lvl="2"/>
            <a:r>
              <a:rPr lang="en-US" dirty="0" smtClean="0"/>
              <a:t>Making sure applicants have adopted this new standard is something that all interested parties should promote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1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Efficiency and Focus of PIA process</a:t>
            </a:r>
          </a:p>
          <a:p>
            <a:pPr lvl="2"/>
            <a:r>
              <a:rPr lang="en-US" dirty="0" smtClean="0"/>
              <a:t>How did the Orders get implemented at the USAC PIA staff level?</a:t>
            </a:r>
          </a:p>
          <a:p>
            <a:pPr lvl="2"/>
            <a:r>
              <a:rPr lang="en-US" dirty="0" smtClean="0"/>
              <a:t>Much of those “marching orders” are not disclosed</a:t>
            </a:r>
          </a:p>
          <a:p>
            <a:pPr lvl="2"/>
            <a:endParaRPr lang="en-US" sz="1500" dirty="0"/>
          </a:p>
          <a:p>
            <a:pPr lvl="1"/>
            <a:r>
              <a:rPr lang="en-US" dirty="0" smtClean="0"/>
              <a:t>Timing of E-Rate approvals</a:t>
            </a:r>
          </a:p>
          <a:p>
            <a:pPr lvl="2"/>
            <a:r>
              <a:rPr lang="en-US" dirty="0" smtClean="0"/>
              <a:t>Impact on C1 approvals</a:t>
            </a:r>
          </a:p>
          <a:p>
            <a:pPr lvl="2"/>
            <a:r>
              <a:rPr lang="en-US" dirty="0" smtClean="0"/>
              <a:t>When will C2 approvals start – historically second in line</a:t>
            </a:r>
          </a:p>
          <a:p>
            <a:pPr lvl="1"/>
            <a:endParaRPr lang="en-US" sz="1500" dirty="0"/>
          </a:p>
          <a:p>
            <a:pPr lvl="1"/>
            <a:r>
              <a:rPr lang="en-US" dirty="0" smtClean="0"/>
              <a:t>Dark Fiber Rule Changes 2016 - 2017</a:t>
            </a:r>
          </a:p>
          <a:p>
            <a:pPr lvl="2"/>
            <a:r>
              <a:rPr lang="en-US" dirty="0" smtClean="0"/>
              <a:t>Ability for applicants to build own fiber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Must bid out all options before selecting “build”</a:t>
            </a:r>
          </a:p>
          <a:p>
            <a:pPr lvl="2"/>
            <a:r>
              <a:rPr lang="en-US" dirty="0" smtClean="0"/>
              <a:t>Certain flexibility in paying for fiber builds</a:t>
            </a:r>
          </a:p>
          <a:p>
            <a:pPr lvl="2"/>
            <a:r>
              <a:rPr lang="en-US" dirty="0" smtClean="0"/>
              <a:t>Potential for states to contribute and get E-Rate match</a:t>
            </a:r>
          </a:p>
          <a:p>
            <a:pPr lvl="1"/>
            <a:endParaRPr lang="en-US" sz="1500" dirty="0" smtClean="0"/>
          </a:p>
          <a:p>
            <a:pPr lvl="1"/>
            <a:r>
              <a:rPr lang="en-US" dirty="0" smtClean="0"/>
              <a:t>Preferred Master Contracts</a:t>
            </a:r>
          </a:p>
          <a:p>
            <a:pPr lvl="2"/>
            <a:r>
              <a:rPr lang="en-US" dirty="0" smtClean="0"/>
              <a:t>Expected in 2015 – none </a:t>
            </a:r>
            <a:r>
              <a:rPr lang="en-US" dirty="0" smtClean="0"/>
              <a:t>completed</a:t>
            </a:r>
          </a:p>
          <a:p>
            <a:pPr lvl="2"/>
            <a:r>
              <a:rPr lang="en-US" dirty="0" smtClean="0"/>
              <a:t>To be used for C2 only</a:t>
            </a:r>
          </a:p>
          <a:p>
            <a:pPr lvl="2"/>
            <a:endParaRPr lang="en-US" sz="1500" dirty="0" smtClean="0"/>
          </a:p>
          <a:p>
            <a:pPr lvl="1"/>
            <a:r>
              <a:rPr lang="en-US" dirty="0" smtClean="0"/>
              <a:t>More SLD/FCC oversight possible</a:t>
            </a:r>
          </a:p>
          <a:p>
            <a:pPr lvl="2"/>
            <a:r>
              <a:rPr lang="en-US" dirty="0" smtClean="0"/>
              <a:t>Technical assistance and other </a:t>
            </a:r>
            <a:r>
              <a:rPr lang="en-US" dirty="0" smtClean="0"/>
              <a:t>involvement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4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+mn-lt"/>
              </a:rPr>
              <a:t>Per FCC, E-Rate 2.0 has three main goals:</a:t>
            </a:r>
          </a:p>
          <a:p>
            <a:pPr>
              <a:lnSpc>
                <a:spcPct val="110000"/>
              </a:lnSpc>
            </a:pPr>
            <a:endParaRPr lang="en-US" dirty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latin typeface="+mn-lt"/>
              </a:rPr>
              <a:t>Affordable access to high speed broadband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latin typeface="+mn-lt"/>
              </a:rPr>
              <a:t>Maximizing cost effectiveness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latin typeface="+mn-lt"/>
              </a:rPr>
              <a:t>Making E-Rate fast, simple and efficient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+mn-lt"/>
              </a:rPr>
              <a:t>FCC has made broad changes to meet these goals – it will likely take years to determine (1) what changes really occurred and (2) their impact on service delivery to schools and libraries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sz="1000" dirty="0">
              <a:latin typeface="+mn-lt"/>
            </a:endParaRPr>
          </a:p>
          <a:p>
            <a:pPr lvl="1">
              <a:lnSpc>
                <a:spcPct val="110000"/>
              </a:lnSpc>
            </a:pPr>
            <a:endParaRPr lang="en-US" sz="1000" dirty="0">
              <a:latin typeface="+mn-lt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0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endParaRPr lang="en-US" sz="1000" dirty="0">
              <a:latin typeface="+mn-lt"/>
            </a:endParaRPr>
          </a:p>
          <a:p>
            <a:pPr lvl="1"/>
            <a:r>
              <a:rPr lang="en-US" dirty="0" smtClean="0"/>
              <a:t>Broadband services relatively unchanged in 2015-2016</a:t>
            </a:r>
          </a:p>
          <a:p>
            <a:pPr lvl="2"/>
            <a:r>
              <a:rPr lang="en-US" dirty="0" smtClean="0"/>
              <a:t>Eligibility for applicant owned networks in 2016</a:t>
            </a:r>
          </a:p>
          <a:p>
            <a:pPr lvl="2"/>
            <a:r>
              <a:rPr lang="en-US" dirty="0" smtClean="0"/>
              <a:t>FCC believes dark fiber will improve both availability and pricing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Phase </a:t>
            </a:r>
            <a:r>
              <a:rPr lang="en-US" dirty="0"/>
              <a:t>down support for Voice, VoIP and other legacy services</a:t>
            </a:r>
          </a:p>
          <a:p>
            <a:pPr lvl="2"/>
            <a:r>
              <a:rPr lang="en-US" dirty="0"/>
              <a:t>Voice including VoIP and cellular/mobile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20% discount rate reduction per year starting 2015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Items </a:t>
            </a:r>
            <a:r>
              <a:rPr lang="en-US" dirty="0"/>
              <a:t>removed 2015 – no phase-down</a:t>
            </a:r>
          </a:p>
          <a:p>
            <a:pPr lvl="4"/>
            <a:r>
              <a:rPr lang="en-US" dirty="0"/>
              <a:t>Web </a:t>
            </a:r>
            <a:r>
              <a:rPr lang="en-US" dirty="0" smtClean="0"/>
              <a:t>Hosting, Voice Mail, E-Mail</a:t>
            </a:r>
            <a:endParaRPr lang="en-US" dirty="0"/>
          </a:p>
          <a:p>
            <a:pPr lvl="4"/>
            <a:r>
              <a:rPr lang="en-US" dirty="0" smtClean="0"/>
              <a:t>Some voice service features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3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10000"/>
              </a:lnSpc>
            </a:pPr>
            <a:endParaRPr lang="en-US" sz="1000" dirty="0">
              <a:latin typeface="+mn-lt"/>
            </a:endParaRPr>
          </a:p>
          <a:p>
            <a:pPr lvl="1"/>
            <a:r>
              <a:rPr lang="en-US" dirty="0" smtClean="0"/>
              <a:t>Is there enough funding?</a:t>
            </a:r>
          </a:p>
          <a:p>
            <a:pPr lvl="2"/>
            <a:r>
              <a:rPr lang="en-US" dirty="0" smtClean="0"/>
              <a:t>Additional E-Rate funds make it possible for program to meet anticipated needs</a:t>
            </a:r>
          </a:p>
          <a:p>
            <a:pPr lvl="2"/>
            <a:r>
              <a:rPr lang="en-US" dirty="0" smtClean="0"/>
              <a:t>Phase-out of voice and elimination of certain other funding has dramatic effects on the local budget</a:t>
            </a:r>
          </a:p>
          <a:p>
            <a:pPr lvl="2"/>
            <a:r>
              <a:rPr lang="en-US" dirty="0" smtClean="0"/>
              <a:t>Applicants have to find local money to pay for voice services previously funded by E-Rate and additional money to match the new E-Rate funds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It may take several years for local budgets to adjust to E-Rate changes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Dark Fiber/School Built Networks increase access to High Speed Broadband?</a:t>
            </a:r>
            <a:endParaRPr lang="en-US" dirty="0"/>
          </a:p>
          <a:p>
            <a:pPr lvl="2"/>
            <a:r>
              <a:rPr lang="en-US" dirty="0" smtClean="0"/>
              <a:t>Additional flexibility in the rules may attract more vendors</a:t>
            </a:r>
          </a:p>
          <a:p>
            <a:pPr lvl="2"/>
            <a:r>
              <a:rPr lang="en-US" dirty="0" smtClean="0"/>
              <a:t>Will these vendors build in currently underserved areas for E-Rate customers?</a:t>
            </a:r>
          </a:p>
          <a:p>
            <a:pPr lvl="2"/>
            <a:r>
              <a:rPr lang="en-US" dirty="0" smtClean="0"/>
              <a:t>Does the availability of E-Rate funding in a slightly new manner tip the scale for last mile broadband delivery?</a:t>
            </a:r>
          </a:p>
          <a:p>
            <a:pPr lvl="2"/>
            <a:r>
              <a:rPr lang="en-US" dirty="0" smtClean="0"/>
              <a:t>Does this option force innovation/expansion more quickly than what the marketplace is already doing?</a:t>
            </a: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3"/>
            <a:endParaRPr lang="en-US" dirty="0" smtClean="0">
              <a:solidFill>
                <a:srgbClr val="002060"/>
              </a:solidFill>
            </a:endParaRPr>
          </a:p>
          <a:p>
            <a:pPr lvl="3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0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Category 2 – Internal Connections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1 B target for internal </a:t>
            </a:r>
            <a:r>
              <a:rPr lang="en-US" dirty="0" smtClean="0"/>
              <a:t>connections</a:t>
            </a:r>
          </a:p>
          <a:p>
            <a:pPr lvl="2"/>
            <a:r>
              <a:rPr lang="en-US" dirty="0" smtClean="0"/>
              <a:t>Order 2.1 guarantees the $1 B target each year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Unclear whether FCC will use more than $1 billion in 2015 – 2016 if applicants demand more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not just Wi-Fi</a:t>
            </a:r>
          </a:p>
          <a:p>
            <a:pPr lvl="2"/>
            <a:r>
              <a:rPr lang="en-US" dirty="0"/>
              <a:t>Shortened list of </a:t>
            </a:r>
            <a:r>
              <a:rPr lang="en-US" dirty="0" smtClean="0"/>
              <a:t>eligible items</a:t>
            </a:r>
            <a:endParaRPr lang="en-US" dirty="0"/>
          </a:p>
          <a:p>
            <a:pPr lvl="3"/>
            <a:r>
              <a:rPr lang="en-US" dirty="0">
                <a:solidFill>
                  <a:schemeClr val="tx1"/>
                </a:solidFill>
              </a:rPr>
              <a:t>Routers, Switches, Wi-Fi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Basic maintenance </a:t>
            </a:r>
            <a:r>
              <a:rPr lang="en-US" dirty="0">
                <a:solidFill>
                  <a:schemeClr val="tx1"/>
                </a:solidFill>
              </a:rPr>
              <a:t>of eligible </a:t>
            </a:r>
            <a:r>
              <a:rPr lang="en-US" dirty="0" smtClean="0">
                <a:solidFill>
                  <a:schemeClr val="tx1"/>
                </a:solidFill>
              </a:rPr>
              <a:t>items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 smtClean="0"/>
              <a:t>if schools/libraries </a:t>
            </a:r>
            <a:r>
              <a:rPr lang="en-US" dirty="0"/>
              <a:t>have </a:t>
            </a:r>
            <a:r>
              <a:rPr lang="en-US" dirty="0" smtClean="0"/>
              <a:t>Wi-Fi</a:t>
            </a:r>
            <a:r>
              <a:rPr lang="en-US" dirty="0"/>
              <a:t>, they still get </a:t>
            </a:r>
            <a:r>
              <a:rPr lang="en-US" dirty="0" smtClean="0"/>
              <a:t>C2 $ for basic </a:t>
            </a:r>
            <a:r>
              <a:rPr lang="en-US" dirty="0"/>
              <a:t>maintenance, routers, </a:t>
            </a:r>
            <a:r>
              <a:rPr lang="en-US" dirty="0" smtClean="0"/>
              <a:t>switches, etc. for LAN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sz="1000" dirty="0">
              <a:latin typeface="+mn-lt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8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 of E-Rate Funds for Key Infrastructure is a major improvement</a:t>
            </a:r>
            <a:endParaRPr lang="en-US" dirty="0"/>
          </a:p>
          <a:p>
            <a:pPr lvl="2"/>
            <a:r>
              <a:rPr lang="en-US" dirty="0" smtClean="0"/>
              <a:t>1 to 1 and Bring Your Own Device initiatives are driving need for high quality connectivity to the end user – not just to the building</a:t>
            </a:r>
          </a:p>
          <a:p>
            <a:pPr lvl="2"/>
            <a:r>
              <a:rPr lang="en-US" dirty="0" smtClean="0"/>
              <a:t>Demand for C2 funding bears watching as many school systems did not wait for E-Rate before funding Wi-Fi and other Internal Connections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3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2- Maximizing Cost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800" dirty="0" smtClean="0"/>
              <a:t>Adopt Cost Transparency to share cost and connectivity data</a:t>
            </a:r>
          </a:p>
          <a:p>
            <a:pPr lvl="2"/>
            <a:r>
              <a:rPr lang="en-US" sz="2800" dirty="0" smtClean="0"/>
              <a:t>Item 21 Data now public</a:t>
            </a:r>
          </a:p>
          <a:p>
            <a:pPr lvl="2"/>
            <a:r>
              <a:rPr lang="en-US" sz="2800" dirty="0" smtClean="0"/>
              <a:t>Applicant level data more revealing</a:t>
            </a:r>
          </a:p>
          <a:p>
            <a:pPr lvl="2"/>
            <a:r>
              <a:rPr lang="en-US" sz="2800" dirty="0" smtClean="0"/>
              <a:t>Aggregated data appears difficult to interpret</a:t>
            </a:r>
          </a:p>
          <a:p>
            <a:pPr lvl="3"/>
            <a:r>
              <a:rPr lang="en-US" sz="2800" dirty="0" smtClean="0">
                <a:solidFill>
                  <a:srgbClr val="002060"/>
                </a:solidFill>
              </a:rPr>
              <a:t>Multiple categories and description types</a:t>
            </a:r>
          </a:p>
          <a:p>
            <a:pPr lvl="3"/>
            <a:r>
              <a:rPr lang="en-US" sz="2800" dirty="0" smtClean="0">
                <a:solidFill>
                  <a:srgbClr val="002060"/>
                </a:solidFill>
              </a:rPr>
              <a:t>Conformity unclear</a:t>
            </a:r>
          </a:p>
          <a:p>
            <a:pPr lvl="3"/>
            <a:r>
              <a:rPr lang="en-US" sz="2800" dirty="0" smtClean="0">
                <a:solidFill>
                  <a:srgbClr val="002060"/>
                </a:solidFill>
              </a:rPr>
              <a:t>Quality of data other </a:t>
            </a:r>
            <a:r>
              <a:rPr lang="en-US" sz="2800" dirty="0" smtClean="0">
                <a:solidFill>
                  <a:srgbClr val="002060"/>
                </a:solidFill>
              </a:rPr>
              <a:t>than </a:t>
            </a:r>
            <a:r>
              <a:rPr lang="en-US" sz="2800" dirty="0" smtClean="0">
                <a:solidFill>
                  <a:srgbClr val="002060"/>
                </a:solidFill>
              </a:rPr>
              <a:t>total cost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Encourage Consortia Purchasing</a:t>
            </a:r>
          </a:p>
          <a:p>
            <a:pPr lvl="2"/>
            <a:r>
              <a:rPr lang="en-US" sz="2800" dirty="0" smtClean="0"/>
              <a:t>General </a:t>
            </a:r>
            <a:r>
              <a:rPr lang="en-US" sz="2800" dirty="0" smtClean="0"/>
              <a:t>emphasis </a:t>
            </a:r>
            <a:r>
              <a:rPr lang="en-US" sz="2800" dirty="0" smtClean="0"/>
              <a:t>– </a:t>
            </a:r>
            <a:r>
              <a:rPr lang="en-US" sz="2800" dirty="0" smtClean="0"/>
              <a:t>limited </a:t>
            </a:r>
            <a:r>
              <a:rPr lang="en-US" sz="2800" dirty="0" smtClean="0"/>
              <a:t>specific steps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Emphasize Lowest Corresponding Price</a:t>
            </a:r>
            <a:endParaRPr lang="en-US" sz="2800" dirty="0"/>
          </a:p>
          <a:p>
            <a:pPr lvl="1">
              <a:lnSpc>
                <a:spcPct val="110000"/>
              </a:lnSpc>
            </a:pPr>
            <a:endParaRPr lang="en-US" sz="1000" dirty="0">
              <a:latin typeface="+mn-lt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4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2- Maximizing Cost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sz="2800" dirty="0" smtClean="0"/>
              <a:t>Orders place significant emphasis on cost effectiveness</a:t>
            </a:r>
          </a:p>
          <a:p>
            <a:pPr lvl="2"/>
            <a:r>
              <a:rPr lang="en-US" sz="2800" dirty="0" smtClean="0"/>
              <a:t>New guidance or rules do not appear to be adopted</a:t>
            </a:r>
          </a:p>
          <a:p>
            <a:pPr lvl="2"/>
            <a:r>
              <a:rPr lang="en-US" sz="2800" dirty="0" smtClean="0"/>
              <a:t>Marketplace has historically driven down costs over time</a:t>
            </a:r>
          </a:p>
          <a:p>
            <a:pPr lvl="3"/>
            <a:r>
              <a:rPr lang="en-US" sz="2800" dirty="0" smtClean="0">
                <a:solidFill>
                  <a:srgbClr val="002060"/>
                </a:solidFill>
              </a:rPr>
              <a:t>Will FCC allow competitive bid process to lead or will regulatory oversight increase</a:t>
            </a:r>
          </a:p>
          <a:p>
            <a:pPr lvl="2"/>
            <a:r>
              <a:rPr lang="en-US" sz="2700" dirty="0" smtClean="0"/>
              <a:t>Value of consortium contracting</a:t>
            </a:r>
          </a:p>
          <a:p>
            <a:pPr lvl="3"/>
            <a:r>
              <a:rPr lang="en-US" sz="2700" dirty="0" smtClean="0">
                <a:solidFill>
                  <a:srgbClr val="002060"/>
                </a:solidFill>
              </a:rPr>
              <a:t>Does blended pricing mean lower pricing</a:t>
            </a:r>
          </a:p>
          <a:p>
            <a:pPr lvl="3"/>
            <a:r>
              <a:rPr lang="en-US" sz="2700" dirty="0" smtClean="0">
                <a:solidFill>
                  <a:srgbClr val="002060"/>
                </a:solidFill>
              </a:rPr>
              <a:t>Does consortium address value of local providers</a:t>
            </a:r>
            <a:endParaRPr lang="en-US" sz="27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Order indicates that quality is important in addition to just price</a:t>
            </a:r>
          </a:p>
          <a:p>
            <a:pPr lvl="2"/>
            <a:r>
              <a:rPr lang="en-US" sz="2900" dirty="0"/>
              <a:t>Will FCC allow that </a:t>
            </a:r>
            <a:r>
              <a:rPr lang="en-US" sz="2900" dirty="0" smtClean="0"/>
              <a:t>balanced </a:t>
            </a:r>
            <a:r>
              <a:rPr lang="en-US" sz="2900" dirty="0"/>
              <a:t>approach to continue</a:t>
            </a:r>
          </a:p>
          <a:p>
            <a:pPr lvl="2"/>
            <a:r>
              <a:rPr lang="en-US" sz="2900" dirty="0"/>
              <a:t>Increased reliance on Broadband in the classroom requires reliable service consistent with current “Most Cost Effective” guidelines</a:t>
            </a:r>
          </a:p>
          <a:p>
            <a:pPr lvl="2"/>
            <a:r>
              <a:rPr lang="en-US" sz="2900" dirty="0"/>
              <a:t>No rule changes noted to Most Cost Effective guideline nor any new guidance on evaluation criteria for E-Rate service competitive </a:t>
            </a:r>
            <a:r>
              <a:rPr lang="en-US" sz="2900" dirty="0" smtClean="0"/>
              <a:t>bids</a:t>
            </a:r>
          </a:p>
          <a:p>
            <a:pPr lvl="1"/>
            <a:endParaRPr lang="en-US" sz="2900" dirty="0" smtClean="0"/>
          </a:p>
          <a:p>
            <a:pPr lvl="1"/>
            <a:r>
              <a:rPr lang="en-US" sz="2900" dirty="0" smtClean="0"/>
              <a:t>“New” Item 21 Data – how will FCC/USAC use that data to meet this goal</a:t>
            </a:r>
          </a:p>
          <a:p>
            <a:pPr lvl="2"/>
            <a:r>
              <a:rPr lang="en-US" sz="2900" dirty="0" smtClean="0"/>
              <a:t>Nationwide data on existing services vs broadband to unserved/underserved areas</a:t>
            </a:r>
          </a:p>
          <a:p>
            <a:pPr lvl="2"/>
            <a:r>
              <a:rPr lang="en-US" sz="2900" dirty="0" smtClean="0"/>
              <a:t>Last mile service costs vary widely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  <a:p>
            <a:endParaRPr lang="en-US" sz="3600" dirty="0"/>
          </a:p>
          <a:p>
            <a:pPr lvl="1">
              <a:lnSpc>
                <a:spcPct val="110000"/>
              </a:lnSpc>
            </a:pPr>
            <a:endParaRPr lang="en-US" sz="1000" dirty="0">
              <a:latin typeface="+mn-lt"/>
            </a:endParaRPr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Goal 3 – Making E-Rate Fast Simple and Efficient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Streamline application process</a:t>
            </a:r>
          </a:p>
          <a:p>
            <a:pPr lvl="2"/>
            <a:r>
              <a:rPr lang="en-US" dirty="0" smtClean="0"/>
              <a:t>SLD goal – all workable applications approved by 9/1</a:t>
            </a:r>
            <a:endParaRPr lang="en-US" dirty="0"/>
          </a:p>
          <a:p>
            <a:pPr lvl="2"/>
            <a:r>
              <a:rPr lang="en-US" dirty="0" smtClean="0"/>
              <a:t>Tech Plan eliminated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Simplify discount rates</a:t>
            </a:r>
          </a:p>
          <a:p>
            <a:pPr lvl="2"/>
            <a:r>
              <a:rPr lang="en-US" dirty="0" smtClean="0"/>
              <a:t>District wide rate – not school by school</a:t>
            </a:r>
          </a:p>
          <a:p>
            <a:pPr lvl="2"/>
            <a:r>
              <a:rPr lang="en-US" dirty="0" smtClean="0"/>
              <a:t>CEP option method available</a:t>
            </a:r>
          </a:p>
          <a:p>
            <a:pPr lvl="2"/>
            <a:r>
              <a:rPr lang="en-US" dirty="0" smtClean="0"/>
              <a:t>Rural/Urban – now using Census Data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Simplify invoicing/disbursement</a:t>
            </a:r>
          </a:p>
          <a:p>
            <a:pPr lvl="2"/>
            <a:r>
              <a:rPr lang="en-US" dirty="0" smtClean="0"/>
              <a:t>BEAR payments direct to applicants – </a:t>
            </a:r>
            <a:r>
              <a:rPr lang="en-US" dirty="0" smtClean="0"/>
              <a:t>2016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Protect against fraud, waste and abuse</a:t>
            </a:r>
          </a:p>
          <a:p>
            <a:pPr lvl="2"/>
            <a:r>
              <a:rPr lang="en-US" dirty="0" smtClean="0"/>
              <a:t>Increase Document Retention to 10 years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+mn-lt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1400" dirty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10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7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A Corporate PowerPoint Template July 2013">
  <a:themeElements>
    <a:clrScheme name="ENA Corporate">
      <a:dk1>
        <a:sysClr val="windowText" lastClr="000000"/>
      </a:dk1>
      <a:lt1>
        <a:sysClr val="window" lastClr="FFFFFF"/>
      </a:lt1>
      <a:dk2>
        <a:srgbClr val="003087"/>
      </a:dk2>
      <a:lt2>
        <a:srgbClr val="FFE49D"/>
      </a:lt2>
      <a:accent1>
        <a:srgbClr val="0072CE"/>
      </a:accent1>
      <a:accent2>
        <a:srgbClr val="A6192E"/>
      </a:accent2>
      <a:accent3>
        <a:srgbClr val="FFCD00"/>
      </a:accent3>
      <a:accent4>
        <a:srgbClr val="E4002B"/>
      </a:accent4>
      <a:accent5>
        <a:srgbClr val="4BACC6"/>
      </a:accent5>
      <a:accent6>
        <a:srgbClr val="C99708"/>
      </a:accent6>
      <a:hlink>
        <a:srgbClr val="0000FF"/>
      </a:hlink>
      <a:folHlink>
        <a:srgbClr val="800080"/>
      </a:folHlink>
    </a:clrScheme>
    <a:fontScheme name="ENA Corporate">
      <a:majorFont>
        <a:latin typeface="Boton Std Regular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979</Words>
  <Application>Microsoft Office PowerPoint</Application>
  <PresentationFormat>On-screen Show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ENA Corporate PowerPoint Template July 2013</vt:lpstr>
      <vt:lpstr>Status Report on Ongoing Reforms</vt:lpstr>
      <vt:lpstr>Goals</vt:lpstr>
      <vt:lpstr>Category 1 Services</vt:lpstr>
      <vt:lpstr>Category 1 Services</vt:lpstr>
      <vt:lpstr>Category 2</vt:lpstr>
      <vt:lpstr>Category 2</vt:lpstr>
      <vt:lpstr>Goal 2- Maximizing Cost Effectiveness</vt:lpstr>
      <vt:lpstr>Goal 2- Maximizing Cost Effectiveness</vt:lpstr>
      <vt:lpstr>Goal 3 – Making E-Rate Fast Simple and Efficient </vt:lpstr>
      <vt:lpstr>Goal 3 – Making E-Rate Fast Simple and Efficient </vt:lpstr>
      <vt:lpstr>What’s Next?</vt:lpstr>
    </vt:vector>
  </TitlesOfParts>
  <Company>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Crowley</dc:creator>
  <cp:lastModifiedBy>Rex Miller</cp:lastModifiedBy>
  <cp:revision>129</cp:revision>
  <dcterms:created xsi:type="dcterms:W3CDTF">2013-07-24T18:19:59Z</dcterms:created>
  <dcterms:modified xsi:type="dcterms:W3CDTF">2015-05-05T15:39:45Z</dcterms:modified>
</cp:coreProperties>
</file>